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260" r:id="rId2"/>
    <p:sldId id="261" r:id="rId3"/>
    <p:sldId id="262" r:id="rId4"/>
    <p:sldId id="265" r:id="rId5"/>
    <p:sldId id="264" r:id="rId6"/>
    <p:sldId id="268" r:id="rId7"/>
    <p:sldId id="269" r:id="rId8"/>
    <p:sldId id="263" r:id="rId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8151"/>
    <a:srgbClr val="002B5E"/>
    <a:srgbClr val="CDB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0929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1746" y="-2754"/>
      </p:cViewPr>
      <p:guideLst>
        <p:guide orient="horz" pos="2880"/>
        <p:guide pos="2160"/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23733" y="0"/>
            <a:ext cx="367792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623733" cy="640080"/>
          </a:xfrm>
          <a:prstGeom prst="rect">
            <a:avLst/>
          </a:prstGeom>
          <a:ln w="6350">
            <a:solidFill>
              <a:schemeClr val="tx1"/>
            </a:solidFill>
            <a:prstDash val="solid"/>
          </a:ln>
        </p:spPr>
        <p:txBody>
          <a:bodyPr vert="horz" lIns="96661" tIns="48331" rIns="96661" bIns="48331" rtlCol="0" anchor="ctr"/>
          <a:lstStyle>
            <a:lvl1pPr algn="l">
              <a:tabLst>
                <a:tab pos="659512" algn="l"/>
              </a:tabLst>
              <a:defRPr sz="1300"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en-US"/>
              <a:t>	</a:t>
            </a:r>
            <a:r>
              <a:rPr lang="en-US" sz="1700"/>
              <a:t>University of Pittsburgh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561668" y="9357361"/>
            <a:ext cx="753533" cy="198120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100">
                <a:latin typeface="Georgia" pitchFamily="18" charset="0"/>
              </a:defRPr>
            </a:lvl1pPr>
          </a:lstStyle>
          <a:p>
            <a:pPr>
              <a:defRPr/>
            </a:pPr>
            <a:fld id="{1DEAAAA3-F7D2-420C-8044-4D8DB93005E2}" type="slidenum">
              <a:rPr lang="en-US" b="1"/>
              <a:pPr>
                <a:defRPr/>
              </a:pPr>
              <a:t>‹#›</a:t>
            </a:fld>
            <a:endParaRPr lang="en-US" b="1" dirty="0"/>
          </a:p>
        </p:txBody>
      </p:sp>
      <p:pic>
        <p:nvPicPr>
          <p:cNvPr id="14343" name="Picture 2" descr="pittseal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71027" y="100013"/>
            <a:ext cx="513079" cy="45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667761" y="33337"/>
            <a:ext cx="1940560" cy="661750"/>
          </a:xfrm>
          <a:prstGeom prst="rect">
            <a:avLst/>
          </a:prstGeom>
          <a:noFill/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dirty="0">
                <a:latin typeface="Georgia" pitchFamily="18" charset="0"/>
              </a:rPr>
              <a:t>Social Work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08320" y="0"/>
            <a:ext cx="1706880" cy="655082"/>
          </a:xfrm>
          <a:prstGeom prst="rect">
            <a:avLst/>
          </a:prstGeom>
          <a:noFill/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Grow Communities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346515" y="315040"/>
            <a:ext cx="51006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23733" y="653415"/>
            <a:ext cx="3677920" cy="31508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The Pennsylvania Child Welfare Resource Center</a:t>
            </a:r>
            <a:endParaRPr lang="en-US" sz="200" dirty="0">
              <a:latin typeface="Georgia" pitchFamily="18" charset="0"/>
            </a:endParaRPr>
          </a:p>
          <a:p>
            <a:pPr>
              <a:defRPr/>
            </a:pPr>
            <a:endParaRPr lang="en-US" sz="200" dirty="0">
              <a:latin typeface="Georgia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701627" y="913448"/>
            <a:ext cx="344762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24815" y="9067801"/>
            <a:ext cx="4590385" cy="355482"/>
          </a:xfrm>
          <a:prstGeom prst="rect">
            <a:avLst/>
          </a:prstGeom>
          <a:noFill/>
        </p:spPr>
        <p:txBody>
          <a:bodyPr wrap="square" lIns="96661" tIns="48331" rIns="96661" bIns="48331" rtlCol="0">
            <a:spAutoFit/>
          </a:bodyPr>
          <a:lstStyle/>
          <a:p>
            <a:pPr algn="r"/>
            <a:r>
              <a:rPr lang="en-US" sz="800" dirty="0" smtClean="0">
                <a:latin typeface="Georgia" pitchFamily="18" charset="0"/>
              </a:rPr>
              <a:t>1300</a:t>
            </a:r>
            <a:r>
              <a:rPr lang="en-US" sz="800" dirty="0" smtClean="0">
                <a:latin typeface="Georgia" pitchFamily="18" charset="0"/>
              </a:rPr>
              <a:t>: </a:t>
            </a:r>
            <a:r>
              <a:rPr lang="en-US" sz="800" dirty="0">
                <a:latin typeface="Georgia" pitchFamily="18" charset="0"/>
              </a:rPr>
              <a:t>Pennsylvania Risk Assessment: A Closer Look at the Factors and </a:t>
            </a:r>
            <a:r>
              <a:rPr lang="en-US" sz="800" dirty="0" smtClean="0">
                <a:latin typeface="Georgia" pitchFamily="18" charset="0"/>
              </a:rPr>
              <a:t>Summary: Booster Shot</a:t>
            </a:r>
            <a:endParaRPr lang="en-US" sz="800" dirty="0">
              <a:latin typeface="Georgia" pitchFamily="18" charset="0"/>
            </a:endParaRPr>
          </a:p>
          <a:p>
            <a:pPr algn="r"/>
            <a:r>
              <a:rPr lang="en-US" sz="800" dirty="0">
                <a:latin typeface="Georgia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797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10255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743926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5054" y="9372600"/>
            <a:ext cx="750146" cy="198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latin typeface="Georgia" pitchFamily="18" charset="0"/>
              </a:defRPr>
            </a:lvl1pPr>
          </a:lstStyle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296" name="Picture 2" descr="pittseal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171027" y="100013"/>
            <a:ext cx="513079" cy="45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623733" y="0"/>
            <a:ext cx="367792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608320" y="0"/>
            <a:ext cx="1706880" cy="655082"/>
          </a:xfrm>
          <a:prstGeom prst="rect">
            <a:avLst/>
          </a:prstGeom>
          <a:noFill/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Grow Communities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346515" y="315040"/>
            <a:ext cx="51006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23733" y="653415"/>
            <a:ext cx="3677920" cy="315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The Pennsylvania Child Welfare Training Program</a:t>
            </a:r>
            <a:endParaRPr lang="en-US" sz="200" dirty="0">
              <a:latin typeface="Georgia" pitchFamily="18" charset="0"/>
            </a:endParaRPr>
          </a:p>
          <a:p>
            <a:pPr>
              <a:defRPr/>
            </a:pPr>
            <a:endParaRPr lang="en-US" sz="200" dirty="0">
              <a:latin typeface="Georgia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701627" y="913448"/>
            <a:ext cx="344762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67761" y="33337"/>
            <a:ext cx="1940560" cy="661750"/>
          </a:xfrm>
          <a:prstGeom prst="rect">
            <a:avLst/>
          </a:prstGeom>
          <a:noFill/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dirty="0">
                <a:latin typeface="Georgia" pitchFamily="18" charset="0"/>
              </a:rPr>
              <a:t>Social Work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3622766" cy="64008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0" y="15"/>
            <a:ext cx="3622766" cy="646331"/>
          </a:xfrm>
          <a:prstGeom prst="rect">
            <a:avLst/>
          </a:prstGeom>
          <a:noFill/>
          <a:ln w="15875">
            <a:noFill/>
          </a:ln>
        </p:spPr>
        <p:txBody>
          <a:bodyPr wrap="square" lIns="96661" tIns="48331" rIns="96661" bIns="48331" rtlCol="0">
            <a:spAutoFit/>
          </a:bodyPr>
          <a:lstStyle/>
          <a:p>
            <a:endParaRPr lang="en-US" sz="1000" dirty="0" smtClean="0">
              <a:latin typeface="Georgia" pitchFamily="18" charset="0"/>
            </a:endParaRPr>
          </a:p>
          <a:p>
            <a:pPr algn="l">
              <a:tabLst>
                <a:tab pos="659512" algn="l"/>
              </a:tabLst>
            </a:pPr>
            <a:r>
              <a:rPr lang="en-US" sz="1700" dirty="0" smtClean="0">
                <a:latin typeface="Georgia" pitchFamily="18" charset="0"/>
              </a:rPr>
              <a:t>	University of Pittsburgh</a:t>
            </a:r>
            <a:endParaRPr lang="en-US" sz="900" dirty="0" smtClean="0">
              <a:latin typeface="Georgia" pitchFamily="18" charset="0"/>
            </a:endParaRPr>
          </a:p>
          <a:p>
            <a:pPr algn="l">
              <a:tabLst>
                <a:tab pos="659512" algn="l"/>
              </a:tabLst>
            </a:pPr>
            <a:endParaRPr lang="en-US" sz="900" dirty="0">
              <a:latin typeface="Georg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09333" y="9124521"/>
            <a:ext cx="4605867" cy="226216"/>
          </a:xfrm>
          <a:prstGeom prst="rect">
            <a:avLst/>
          </a:prstGeom>
          <a:noFill/>
        </p:spPr>
        <p:txBody>
          <a:bodyPr wrap="square" lIns="96661" tIns="48331" rIns="96661" bIns="48331" rtlCol="0" anchor="ctr">
            <a:spAutoFit/>
          </a:bodyPr>
          <a:lstStyle/>
          <a:p>
            <a:pPr algn="r"/>
            <a:r>
              <a:rPr lang="en-US" sz="800" dirty="0" smtClean="0">
                <a:latin typeface="Georgia" pitchFamily="18" charset="0"/>
              </a:rPr>
              <a:t>Update Title in Notes Master</a:t>
            </a:r>
            <a:endParaRPr lang="en-US" sz="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9568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66BA7-0684-400B-BDBC-D100F67EB7F2}" type="slidenum">
              <a:rPr lang="en-US" smtClean="0">
                <a:latin typeface="Georgia" pitchFamily="16" charset="0"/>
              </a:rPr>
              <a:pPr/>
              <a:t>1</a:t>
            </a:fld>
            <a:endParaRPr lang="en-US" dirty="0" smtClean="0">
              <a:latin typeface="Georgia" pitchFamily="16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Georgia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195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812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echa_sm_b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264022"/>
            <a:ext cx="8534400" cy="914400"/>
          </a:xfrm>
        </p:spPr>
        <p:txBody>
          <a:bodyPr/>
          <a:lstStyle>
            <a:lvl1pPr marL="228600" indent="-228600">
              <a:buNone/>
              <a:defRPr sz="3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Add Title of Presentation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2250139"/>
            <a:ext cx="8543365" cy="372037"/>
          </a:xfrm>
        </p:spPr>
        <p:txBody>
          <a:bodyPr/>
          <a:lstStyle>
            <a:lvl1pPr marL="228600" indent="-228600">
              <a:buNone/>
              <a:defRPr lang="en-US" sz="1800" i="1" kern="1200" dirty="0">
                <a:solidFill>
                  <a:srgbClr val="948151"/>
                </a:solidFill>
                <a:latin typeface="Georgia" pitchFamily="16" charset="0"/>
                <a:ea typeface="Osaka" pitchFamily="16" charset="-128"/>
                <a:cs typeface="+mn-cs"/>
              </a:defRPr>
            </a:lvl1pPr>
          </a:lstStyle>
          <a:p>
            <a:pPr lvl="0"/>
            <a:r>
              <a:rPr lang="en-US" dirty="0" smtClean="0"/>
              <a:t>Click to Add Subtitle of Presentation</a:t>
            </a:r>
            <a:endParaRPr lang="en-US" dirty="0"/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716306"/>
            <a:ext cx="3352800" cy="927847"/>
          </a:xfrm>
        </p:spPr>
        <p:txBody>
          <a:bodyPr/>
          <a:lstStyle>
            <a:lvl1pPr marL="228600" indent="-228600">
              <a:buNone/>
              <a:defRPr lang="en-US" sz="1800" i="1" kern="1200" dirty="0">
                <a:solidFill>
                  <a:srgbClr val="948151"/>
                </a:solidFill>
                <a:latin typeface="Georgia" pitchFamily="16" charset="0"/>
                <a:ea typeface="Osaka" pitchFamily="16" charset="-128"/>
                <a:cs typeface="+mn-cs"/>
              </a:defRPr>
            </a:lvl1pPr>
          </a:lstStyle>
          <a:p>
            <a:pPr lvl="0"/>
            <a:r>
              <a:rPr lang="en-US" dirty="0" smtClean="0"/>
              <a:t>Name of Presenter</a:t>
            </a:r>
            <a:endParaRPr lang="en-US" dirty="0"/>
          </a:p>
        </p:txBody>
      </p:sp>
      <p:sp>
        <p:nvSpPr>
          <p:cNvPr id="18" name="Date Placeholder 8"/>
          <p:cNvSpPr>
            <a:spLocks noGrp="1"/>
          </p:cNvSpPr>
          <p:nvPr>
            <p:ph type="dt" sz="half" idx="2"/>
          </p:nvPr>
        </p:nvSpPr>
        <p:spPr>
          <a:xfrm>
            <a:off x="304800" y="6437010"/>
            <a:ext cx="3325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fld id="{C9BBA4C9-A133-4504-A51E-FDE0C42DAF17}" type="datetime2">
              <a:rPr lang="en-US" smtClean="0"/>
              <a:pPr/>
              <a:t>Wednesday, March 15, 2017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022"/>
            <a:ext cx="3008313" cy="6547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0918"/>
            <a:ext cx="5111750" cy="5042647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03612"/>
            <a:ext cx="3008313" cy="43299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61FEF-4ABB-46BC-8C42-BFA8DB212CCD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23327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17812"/>
            <a:ext cx="5486400" cy="375172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57301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783-B8DF-4F22-AFC6-12EA8147E691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1290915"/>
            <a:ext cx="8229600" cy="5916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936376"/>
            <a:ext cx="8247888" cy="4383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8E0BD697-C650-4553-8269-3DAFA0DE6DB9}" type="slidenum">
              <a:rPr lang="en-US"/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with Two-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624807-03D1-4D82-87D2-E5151F74A2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9425" y="1969371"/>
            <a:ext cx="8229600" cy="607560"/>
          </a:xfrm>
        </p:spPr>
        <p:txBody>
          <a:bodyPr/>
          <a:lstStyle>
            <a:lvl1pPr>
              <a:buFontTx/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619566"/>
            <a:ext cx="4040188" cy="3650606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4673600" y="2626823"/>
            <a:ext cx="4040188" cy="3650606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62449"/>
            <a:ext cx="7772400" cy="1294653"/>
          </a:xfrm>
        </p:spPr>
        <p:txBody>
          <a:bodyPr anchor="ctr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1963"/>
            <a:ext cx="7772400" cy="1500187"/>
          </a:xfrm>
        </p:spPr>
        <p:txBody>
          <a:bodyPr anchor="ctr"/>
          <a:lstStyle>
            <a:lvl1pPr marL="0" indent="0">
              <a:buNone/>
              <a:defRPr sz="25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1CFFA-8140-44CC-A40B-DFAEF2E958E3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8E50-2BAF-4EEB-9A5B-318E6BB72840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81063" y="1429788"/>
            <a:ext cx="7348537" cy="503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0915"/>
            <a:ext cx="7772400" cy="5244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42245"/>
            <a:ext cx="3810000" cy="474681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2244"/>
            <a:ext cx="3810000" cy="474681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BE67-B3D0-4F17-AB43-0FFFF70BD775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7809"/>
            <a:ext cx="8229600" cy="47064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439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54939"/>
            <a:ext cx="4040188" cy="3832412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439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54939"/>
            <a:ext cx="4041775" cy="3845859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C9170-F4A7-4869-98A2-C5C61E4B3278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6" y="1317809"/>
            <a:ext cx="8229600" cy="6035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EB9F7-E20C-4A9F-A27B-04456B6CAFA0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8E50-2BAF-4EEB-9A5B-318E6BB72840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cha_sm_bg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0646" y="1291196"/>
            <a:ext cx="8229601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0647" y="1963271"/>
            <a:ext cx="8243047" cy="459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26412" y="6615952"/>
            <a:ext cx="1017588" cy="18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  <a:ea typeface="+mn-ea"/>
              </a:defRPr>
            </a:lvl1pPr>
          </a:lstStyle>
          <a:p>
            <a:pPr>
              <a:defRPr/>
            </a:pPr>
            <a:fld id="{A4624807-03D1-4D82-87D2-E5151F74A2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0" y="6343650"/>
            <a:ext cx="3009900" cy="246063"/>
            <a:chOff x="229" y="6343702"/>
            <a:chExt cx="4023360" cy="246221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229" y="6343702"/>
              <a:ext cx="4023360" cy="246221"/>
            </a:xfrm>
            <a:prstGeom prst="rect">
              <a:avLst/>
            </a:prstGeom>
            <a:solidFill>
              <a:srgbClr val="91A3BB"/>
            </a:solidFill>
            <a:ln w="635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000" dirty="0">
                  <a:latin typeface="Georgia" pitchFamily="18" charset="0"/>
                  <a:ea typeface="ＭＳ Ｐゴシック" pitchFamily="16" charset="-128"/>
                </a:rPr>
                <a:t>The Pennsylvania Child Welfare </a:t>
              </a:r>
              <a:r>
                <a:rPr lang="en-US" sz="1000" dirty="0" smtClean="0">
                  <a:latin typeface="Georgia" pitchFamily="18" charset="0"/>
                  <a:ea typeface="ＭＳ Ｐゴシック" pitchFamily="16" charset="-128"/>
                </a:rPr>
                <a:t>Resource Center</a:t>
              </a:r>
              <a:endParaRPr lang="en-US" sz="1000" dirty="0">
                <a:latin typeface="Georgia" pitchFamily="18" charset="0"/>
                <a:ea typeface="ＭＳ Ｐゴシック" pitchFamily="16" charset="-128"/>
              </a:endParaRPr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>
              <a:off x="95457" y="6554976"/>
              <a:ext cx="3673488" cy="7380"/>
            </a:xfrm>
            <a:prstGeom prst="line">
              <a:avLst/>
            </a:prstGeom>
            <a:ln w="9525">
              <a:solidFill>
                <a:srgbClr val="E5D1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 userDrawn="1"/>
        </p:nvSpPr>
        <p:spPr>
          <a:xfrm>
            <a:off x="3477381" y="6343650"/>
            <a:ext cx="5636457" cy="246221"/>
          </a:xfrm>
          <a:prstGeom prst="rect">
            <a:avLst/>
          </a:prstGeom>
          <a:solidFill>
            <a:srgbClr val="91A3BB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000" dirty="0" smtClean="0">
                <a:latin typeface="+mn-lt"/>
                <a:ea typeface="ＭＳ Ｐゴシック"/>
                <a:cs typeface="ＭＳ Ｐゴシック"/>
              </a:rPr>
              <a:t>1300: </a:t>
            </a:r>
            <a:r>
              <a:rPr lang="en-US" sz="1000" dirty="0" smtClean="0">
                <a:latin typeface="+mn-lt"/>
                <a:ea typeface="ＭＳ Ｐゴシック"/>
                <a:cs typeface="ＭＳ Ｐゴシック"/>
              </a:rPr>
              <a:t>Pennsylvania</a:t>
            </a:r>
            <a:r>
              <a:rPr lang="en-US" sz="1000" baseline="0" dirty="0" smtClean="0">
                <a:latin typeface="+mn-lt"/>
                <a:ea typeface="ＭＳ Ｐゴシック"/>
                <a:cs typeface="ＭＳ Ｐゴシック"/>
              </a:rPr>
              <a:t> </a:t>
            </a:r>
            <a:r>
              <a:rPr lang="en-US" sz="1000" dirty="0" smtClean="0">
                <a:latin typeface="+mn-lt"/>
                <a:ea typeface="ＭＳ Ｐゴシック"/>
                <a:cs typeface="ＭＳ Ｐゴシック"/>
              </a:rPr>
              <a:t>Risk Assessment: </a:t>
            </a:r>
            <a:r>
              <a:rPr lang="en-US" sz="1000" dirty="0" smtClean="0">
                <a:latin typeface="+mn-lt"/>
                <a:ea typeface="ＭＳ Ｐゴシック"/>
                <a:cs typeface="ＭＳ Ｐゴシック"/>
              </a:rPr>
              <a:t>A </a:t>
            </a:r>
            <a:r>
              <a:rPr lang="en-US" sz="1000" dirty="0" smtClean="0">
                <a:latin typeface="+mn-lt"/>
                <a:ea typeface="ＭＳ Ｐゴシック"/>
                <a:cs typeface="ＭＳ Ｐゴシック"/>
              </a:rPr>
              <a:t>Closer Look at the Factors</a:t>
            </a:r>
            <a:r>
              <a:rPr lang="en-US" sz="1000" baseline="0" dirty="0" smtClean="0">
                <a:latin typeface="+mn-lt"/>
                <a:ea typeface="ＭＳ Ｐゴシック"/>
                <a:cs typeface="ＭＳ Ｐゴシック"/>
              </a:rPr>
              <a:t> and </a:t>
            </a:r>
            <a:r>
              <a:rPr lang="en-US" sz="1000" baseline="0" dirty="0" smtClean="0">
                <a:latin typeface="+mn-lt"/>
                <a:ea typeface="ＭＳ Ｐゴシック"/>
                <a:cs typeface="ＭＳ Ｐゴシック"/>
              </a:rPr>
              <a:t>Summary: Booster Shot</a:t>
            </a:r>
            <a:endParaRPr lang="en-US" sz="1000" dirty="0">
              <a:latin typeface="+mn-lt"/>
              <a:ea typeface="ＭＳ Ｐゴシック"/>
              <a:cs typeface="ＭＳ Ｐゴシック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5" r:id="rId2"/>
    <p:sldLayoutId id="2147483844" r:id="rId3"/>
    <p:sldLayoutId id="2147483836" r:id="rId4"/>
    <p:sldLayoutId id="2147483845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94815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04800" y="2217058"/>
            <a:ext cx="8534400" cy="914400"/>
          </a:xfrm>
        </p:spPr>
        <p:txBody>
          <a:bodyPr/>
          <a:lstStyle/>
          <a:p>
            <a:r>
              <a:rPr lang="en-US" dirty="0" smtClean="0"/>
              <a:t>1300</a:t>
            </a:r>
            <a:r>
              <a:rPr lang="en-US" dirty="0" smtClean="0"/>
              <a:t>: </a:t>
            </a:r>
            <a:r>
              <a:rPr lang="en-US" dirty="0" smtClean="0"/>
              <a:t>Pennsylvania Risk Assessment: A Closer Look at the Factors and </a:t>
            </a:r>
            <a:r>
              <a:rPr lang="en-US" dirty="0" smtClean="0"/>
              <a:t>Summary: Booster Shot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304800" y="3589545"/>
            <a:ext cx="8543365" cy="372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304800" y="3991317"/>
            <a:ext cx="3352800" cy="9278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BBA4C9-A133-4504-A51E-FDE0C42DAF17}" type="datetime2">
              <a:rPr lang="en-US" smtClean="0"/>
              <a:pPr/>
              <a:t>Wednesday, March 15, 2017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70645" y="2589497"/>
            <a:ext cx="8247888" cy="1843688"/>
          </a:xfrm>
        </p:spPr>
        <p:txBody>
          <a:bodyPr/>
          <a:lstStyle/>
          <a:p>
            <a:r>
              <a:rPr lang="en-US" dirty="0" smtClean="0"/>
              <a:t>204-3: The child welfare professional knows how to use the risk assessment instrument.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9FAA35-CF82-4C62-BBAA-2977F00373C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972519"/>
            <a:ext cx="8229600" cy="591671"/>
          </a:xfrm>
        </p:spPr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454700"/>
            <a:ext cx="8247888" cy="4856293"/>
          </a:xfrm>
        </p:spPr>
        <p:txBody>
          <a:bodyPr/>
          <a:lstStyle/>
          <a:p>
            <a:r>
              <a:rPr lang="en-US" sz="2000" dirty="0" smtClean="0"/>
              <a:t>Create an understanding of risk </a:t>
            </a:r>
            <a:r>
              <a:rPr lang="en-US" sz="2000" dirty="0"/>
              <a:t>a</a:t>
            </a:r>
            <a:r>
              <a:rPr lang="en-US" sz="2000" dirty="0" smtClean="0"/>
              <a:t>ssessment</a:t>
            </a:r>
          </a:p>
          <a:p>
            <a:r>
              <a:rPr lang="en-US" sz="2000" dirty="0" smtClean="0"/>
              <a:t>Assist participants in making less subjective judgments about their families and the risks to their children</a:t>
            </a:r>
          </a:p>
          <a:p>
            <a:r>
              <a:rPr lang="en-US" sz="2000" dirty="0" smtClean="0"/>
              <a:t>Understand how to relate 15 risk factors to the allegations and information received during an investigation or during ongoing services</a:t>
            </a:r>
          </a:p>
          <a:p>
            <a:r>
              <a:rPr lang="en-US" sz="2000" dirty="0" smtClean="0"/>
              <a:t>Analyze the dynamics of a family by using the risk factors to document the importance of how the risk levels assigned relate to the safety of a child</a:t>
            </a:r>
          </a:p>
          <a:p>
            <a:r>
              <a:rPr lang="en-US" sz="2000" dirty="0" smtClean="0"/>
              <a:t>Understand how the interaction of factors impacts the level of risk</a:t>
            </a:r>
          </a:p>
          <a:p>
            <a:r>
              <a:rPr lang="en-US" sz="2000" dirty="0" smtClean="0"/>
              <a:t>Demonstrate the ability to write an effective summary</a:t>
            </a:r>
          </a:p>
          <a:p>
            <a:r>
              <a:rPr lang="en-US" sz="2000" dirty="0" smtClean="0"/>
              <a:t>Understand how to analyze the dynamics of a family and document their ratings on the matrix</a:t>
            </a:r>
          </a:p>
          <a:p>
            <a:r>
              <a:rPr lang="en-US" sz="2000" dirty="0" smtClean="0"/>
              <a:t>Write an effective risk summary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3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21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Introduction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Clarification and Classification of Risk Factors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Overall Severity and Overall Risk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Techniques for Insuring Risk Assessment Ratings are Supported by the Summary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Writing Assessment Summaries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4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05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Pennsylvania Model Risk Assessment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5</a:t>
            </a:fld>
            <a:endParaRPr lang="en-US" dirty="0"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80" y="2409313"/>
            <a:ext cx="6164113" cy="29445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323" y="2417476"/>
            <a:ext cx="2287217" cy="2890157"/>
          </a:xfrm>
          <a:prstGeom prst="rect">
            <a:avLst/>
          </a:prstGeom>
        </p:spPr>
      </p:pic>
      <p:sp>
        <p:nvSpPr>
          <p:cNvPr id="7" name="Left Brace 6"/>
          <p:cNvSpPr/>
          <p:nvPr/>
        </p:nvSpPr>
        <p:spPr bwMode="auto">
          <a:xfrm>
            <a:off x="6662055" y="2409313"/>
            <a:ext cx="45719" cy="109316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ＭＳ Ｐゴシック" pitchFamily="16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310993" y="2955896"/>
            <a:ext cx="38045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7546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Pennsylvania Model Risk Assessment Form, Cont’d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6</a:t>
            </a:fld>
            <a:endParaRPr lang="en-US" dirty="0"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80" y="2457881"/>
            <a:ext cx="6164113" cy="28474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323" y="2417476"/>
            <a:ext cx="2287217" cy="2890157"/>
          </a:xfrm>
          <a:prstGeom prst="rect">
            <a:avLst/>
          </a:prstGeom>
        </p:spPr>
      </p:pic>
      <p:sp>
        <p:nvSpPr>
          <p:cNvPr id="7" name="Left Brace 6"/>
          <p:cNvSpPr/>
          <p:nvPr/>
        </p:nvSpPr>
        <p:spPr bwMode="auto">
          <a:xfrm>
            <a:off x="6662055" y="3462469"/>
            <a:ext cx="45719" cy="109316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ＭＳ Ｐゴシック" pitchFamily="16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310993" y="4000888"/>
            <a:ext cx="38045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6718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Pennsylvania Model Risk Assessment Form, Cont’d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7</a:t>
            </a:fld>
            <a:endParaRPr lang="en-US" dirty="0"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80" y="3032325"/>
            <a:ext cx="6164113" cy="21230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323" y="2417476"/>
            <a:ext cx="2287217" cy="2890157"/>
          </a:xfrm>
          <a:prstGeom prst="rect">
            <a:avLst/>
          </a:prstGeom>
        </p:spPr>
      </p:pic>
      <p:sp>
        <p:nvSpPr>
          <p:cNvPr id="7" name="Left Brace 6"/>
          <p:cNvSpPr/>
          <p:nvPr/>
        </p:nvSpPr>
        <p:spPr bwMode="auto">
          <a:xfrm>
            <a:off x="6662055" y="4474805"/>
            <a:ext cx="45719" cy="83282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ＭＳ Ｐゴシック" pitchFamily="16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310993" y="4882600"/>
            <a:ext cx="38045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7456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Assessment Summary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Have you explained the overall risk level, why you rated it the level you did, and provided specific facts or rationale for your decision</a:t>
            </a:r>
            <a:r>
              <a:rPr lang="en-US" sz="2400" dirty="0" smtClean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Have you explained the overall severity level, why you rated it the level you did, and provided specific facts or rationale for your decision</a:t>
            </a:r>
            <a:r>
              <a:rPr lang="en-US" sz="2400" dirty="0" smtClean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Have you explained the reasons for all of the X ratings you chose on the assessment</a:t>
            </a:r>
            <a:r>
              <a:rPr lang="en-US" sz="2400" dirty="0" smtClean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Have you named all the household members and discussed their age and relationship to the identified child(</a:t>
            </a:r>
            <a:r>
              <a:rPr lang="en-US" sz="2400" dirty="0" err="1"/>
              <a:t>ren</a:t>
            </a:r>
            <a:r>
              <a:rPr lang="en-US" sz="2400" dirty="0" smtClean="0"/>
              <a:t>)?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8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98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WRC PowerPoint Background - Mechanicsburg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Osaka"/>
        <a:cs typeface=""/>
      </a:majorFont>
      <a:minorFont>
        <a:latin typeface="Georgia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16188175-EACD-4743-8C27-CB23418E4C28}" vid="{6F65228E-1D77-40FD-BEC2-46A114F1033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CWRC PowerPoint Background - Mechanicsburg</Template>
  <TotalTime>197</TotalTime>
  <Words>295</Words>
  <Application>Microsoft Office PowerPoint</Application>
  <PresentationFormat>On-screen Show (4:3)</PresentationFormat>
  <Paragraphs>37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Georgia</vt:lpstr>
      <vt:lpstr>Osaka</vt:lpstr>
      <vt:lpstr>Wingdings</vt:lpstr>
      <vt:lpstr>CWRC PowerPoint Background - Mechanicsburg</vt:lpstr>
      <vt:lpstr>PowerPoint Presentation</vt:lpstr>
      <vt:lpstr>Competency</vt:lpstr>
      <vt:lpstr>Learning Objectives</vt:lpstr>
      <vt:lpstr>Agenda</vt:lpstr>
      <vt:lpstr>Pennsylvania Model Risk Assessment Form</vt:lpstr>
      <vt:lpstr>Pennsylvania Model Risk Assessment Form, Cont’d</vt:lpstr>
      <vt:lpstr>Pennsylvania Model Risk Assessment Form, Cont’d</vt:lpstr>
      <vt:lpstr>Risk Assessment Summary Checklist</vt:lpstr>
    </vt:vector>
  </TitlesOfParts>
  <Company>The University of Pittsburgh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Merovich</dc:creator>
  <cp:keywords>Templates</cp:keywords>
  <cp:lastModifiedBy>Merovich, Andrea Michelle Albert</cp:lastModifiedBy>
  <cp:revision>23</cp:revision>
  <cp:lastPrinted>2017-03-15T16:31:36Z</cp:lastPrinted>
  <dcterms:created xsi:type="dcterms:W3CDTF">2015-07-14T18:05:51Z</dcterms:created>
  <dcterms:modified xsi:type="dcterms:W3CDTF">2017-03-15T16:31:47Z</dcterms:modified>
</cp:coreProperties>
</file>